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7" r:id="rId3"/>
    <p:sldId id="266" r:id="rId4"/>
    <p:sldId id="269" r:id="rId5"/>
    <p:sldId id="258" r:id="rId6"/>
    <p:sldId id="270" r:id="rId7"/>
    <p:sldId id="268" r:id="rId8"/>
    <p:sldId id="260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5C20-D783-4F22-B9B5-7C5B28B7222C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5FBDE09-3808-4135-9166-23111A2D1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661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5C20-D783-4F22-B9B5-7C5B28B7222C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DE09-3808-4135-9166-23111A2D1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869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5C20-D783-4F22-B9B5-7C5B28B7222C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5FBDE09-3808-4135-9166-23111A2D1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057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5C20-D783-4F22-B9B5-7C5B28B7222C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5FBDE09-3808-4135-9166-23111A2D1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62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5C20-D783-4F22-B9B5-7C5B28B7222C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5FBDE09-3808-4135-9166-23111A2D1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406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5C20-D783-4F22-B9B5-7C5B28B7222C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DE09-3808-4135-9166-23111A2D1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247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5C20-D783-4F22-B9B5-7C5B28B7222C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DE09-3808-4135-9166-23111A2D1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808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5C20-D783-4F22-B9B5-7C5B28B7222C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DE09-3808-4135-9166-23111A2D1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21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5C20-D783-4F22-B9B5-7C5B28B7222C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5FBDE09-3808-4135-9166-23111A2D1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139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5C20-D783-4F22-B9B5-7C5B28B7222C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5FBDE09-3808-4135-9166-23111A2D1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837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5C20-D783-4F22-B9B5-7C5B28B7222C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5FBDE09-3808-4135-9166-23111A2D197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4263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5C20-D783-4F22-B9B5-7C5B28B7222C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5FBDE09-3808-4135-9166-23111A2D1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628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5C20-D783-4F22-B9B5-7C5B28B7222C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5FBDE09-3808-4135-9166-23111A2D197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677218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5C20-D783-4F22-B9B5-7C5B28B7222C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5FBDE09-3808-4135-9166-23111A2D1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482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5C20-D783-4F22-B9B5-7C5B28B7222C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DE09-3808-4135-9166-23111A2D1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883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5C20-D783-4F22-B9B5-7C5B28B7222C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BDE09-3808-4135-9166-23111A2D1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506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5C20-D783-4F22-B9B5-7C5B28B7222C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5FBDE09-3808-4135-9166-23111A2D19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355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640" y="330868"/>
            <a:ext cx="9253972" cy="3407797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764" y="3920581"/>
            <a:ext cx="4322618" cy="2501001"/>
          </a:xfrm>
          <a:prstGeom prst="rect">
            <a:avLst/>
          </a:prstGeom>
        </p:spPr>
      </p:pic>
      <p:pic>
        <p:nvPicPr>
          <p:cNvPr id="1046" name="Рисунок 1" descr="gerb-sovets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382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gerb-sovets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382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13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ownloads\IMG-20231010-WA0040.jp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648143" y="3591825"/>
            <a:ext cx="4438650" cy="3105339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3" name="Прямоугольник 2"/>
          <p:cNvSpPr/>
          <p:nvPr/>
        </p:nvSpPr>
        <p:spPr>
          <a:xfrm>
            <a:off x="1228435" y="-148902"/>
            <a:ext cx="10335491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50000"/>
              </a:lnSpc>
              <a:spcAft>
                <a:spcPts val="0"/>
              </a:spcAft>
            </a:pPr>
            <a:endParaRPr lang="ru-RU" sz="1400" kern="15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Lucida Sans Unicode" panose="020B0602030504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50000"/>
              </a:lnSpc>
              <a:spcAft>
                <a:spcPts val="0"/>
              </a:spcAft>
            </a:pPr>
            <a:endParaRPr lang="ru-RU" sz="1400" kern="150" dirty="0">
              <a:solidFill>
                <a:srgbClr val="000000"/>
              </a:solidFill>
              <a:latin typeface="Times New Roman" panose="02020603050405020304" pitchFamily="18" charset="0"/>
              <a:ea typeface="Lucida Sans Unicode" panose="020B0602030504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50000"/>
              </a:lnSpc>
              <a:spcAft>
                <a:spcPts val="0"/>
              </a:spcAft>
            </a:pPr>
            <a:endParaRPr lang="ru-RU" sz="1400" kern="15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Lucida Sans Unicode" panose="020B060203050402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50000"/>
              </a:lnSpc>
              <a:spcAft>
                <a:spcPts val="0"/>
              </a:spcAft>
            </a:pPr>
            <a:r>
              <a:rPr lang="ru-RU" sz="1400" kern="1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«Муниципальное бюджетное учреждение социального обслуживания  «Советский комплексный центр социального обслуживания населения «Вита», было создано в соответствии с постановлением администрации города Советска   Калининградской области от 16 ноября  2001 года № 845 «О создании муниципального учреждения «Центр социальной помощи и обслуживания населения </a:t>
            </a:r>
            <a:r>
              <a:rPr lang="ru-RU" sz="1400" kern="15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г.Советска</a:t>
            </a:r>
            <a:r>
              <a:rPr lang="ru-RU" sz="1400" kern="1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». </a:t>
            </a:r>
            <a:endParaRPr lang="ru-RU" sz="1400" kern="150" dirty="0" smtClean="0">
              <a:effectLst/>
              <a:latin typeface="Times New Roman" panose="02020603050405020304" pitchFamily="18" charset="0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indent="540385" algn="just">
              <a:lnSpc>
                <a:spcPct val="150000"/>
              </a:lnSpc>
              <a:spcAft>
                <a:spcPts val="0"/>
              </a:spcAft>
            </a:pPr>
            <a:r>
              <a:rPr lang="ru-RU" sz="1400" kern="1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Calibri" panose="020F0502020204030204" pitchFamily="34" charset="0"/>
              </a:rPr>
              <a:t>Основной целью создания  МБУСО «Советский комплексный центр социального обслуживания населения «Вита» является предоставление гражданам, признанным нуждающимися в социальном обслуживании, социальных услуг, в том числе срочных, в форме социального обслуживания на дому и в полустационарной форме социального обслуживания граждан пожилого возраста, предоставление транспортных услуг отдельным категориям граждан, из числа инвалидов.</a:t>
            </a:r>
            <a:endParaRPr lang="ru-RU" sz="1400" kern="15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02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490" y="597529"/>
            <a:ext cx="7517019" cy="353805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02463" y="3892990"/>
            <a:ext cx="975963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опыт работы специалистов учреждения,  современные   подходы в осуществлении деятельности по предоставлению получателям социальных услуг комплекса социальных услуг, позволяют обеспечить благоприятные условия для улучшения жизнедеятельности и повышения качества жизни пожилых людей и инвалидов.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Работники учреждения имеют высшее и средне - специальное образование. Укомплектованность специалистами основного профиля в учреждении составляет 99,8%.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41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5183" y="266596"/>
            <a:ext cx="10827326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ctr">
              <a:spcAft>
                <a:spcPts val="0"/>
              </a:spcAft>
            </a:pPr>
            <a:r>
              <a:rPr lang="ru-RU" b="1" kern="1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Получатели </a:t>
            </a:r>
            <a:r>
              <a:rPr lang="ru-RU" b="1" kern="150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услуг</a:t>
            </a:r>
          </a:p>
          <a:p>
            <a:pPr indent="540385" algn="ctr">
              <a:spcAft>
                <a:spcPts val="0"/>
              </a:spcAft>
            </a:pPr>
            <a:endParaRPr lang="ru-RU" b="1" kern="15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540385" algn="just">
              <a:spcAft>
                <a:spcPts val="0"/>
              </a:spcAft>
            </a:pPr>
            <a:r>
              <a:rPr lang="ru-RU" sz="1400" kern="150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Категория </a:t>
            </a:r>
            <a:r>
              <a:rPr lang="ru-RU" sz="1400" kern="1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получателей социальных услуг в форме социального обслуживания на дому и в полустационарной форме:</a:t>
            </a:r>
            <a:endParaRPr lang="ru-RU" sz="1400" kern="150" dirty="0">
              <a:latin typeface="Times New Roman" panose="02020603050405020304" pitchFamily="18" charset="0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indent="540385" algn="just">
              <a:spcAft>
                <a:spcPts val="0"/>
              </a:spcAft>
            </a:pPr>
            <a:r>
              <a:rPr lang="ru-RU" sz="1400" kern="1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 граждане пожилого возраста (женщины старше 60 лет, мужчины старше 65 лет) и инвалиды (1, 2 групп, дети-инвалиды), полностью или частично утратившие способность осуществлять самообслуживание, самостоятельно передвигаться, обеспечивать основные жизненные способности;</a:t>
            </a:r>
            <a:endParaRPr lang="ru-RU" sz="1400" kern="150" dirty="0">
              <a:latin typeface="Times New Roman" panose="02020603050405020304" pitchFamily="18" charset="0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indent="540385" algn="just">
              <a:spcAft>
                <a:spcPts val="0"/>
              </a:spcAft>
            </a:pPr>
            <a:r>
              <a:rPr lang="ru-RU" sz="1400" kern="1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Категория получателей услуг по социальной перевозке отдельных категорий инвалидов:</a:t>
            </a:r>
            <a:endParaRPr lang="ru-RU" sz="1400" kern="150" dirty="0">
              <a:latin typeface="Times New Roman" panose="02020603050405020304" pitchFamily="18" charset="0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indent="540385" algn="just">
              <a:spcAft>
                <a:spcPts val="0"/>
              </a:spcAft>
            </a:pPr>
            <a:r>
              <a:rPr lang="ru-RU" sz="1400" kern="1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 инвалиды, передвигающиеся на колясках; 1 группы; 2 группы 3-я степень, 2 группы (если в ИПР внесена запись в данных услугах);</a:t>
            </a:r>
            <a:endParaRPr lang="ru-RU" sz="1400" kern="150" dirty="0">
              <a:latin typeface="Times New Roman" panose="02020603050405020304" pitchFamily="18" charset="0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indent="540385" algn="just">
              <a:spcAft>
                <a:spcPts val="0"/>
              </a:spcAft>
            </a:pPr>
            <a:r>
              <a:rPr lang="ru-RU" sz="1400" kern="1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 дети-инвалиды.</a:t>
            </a:r>
            <a:endParaRPr lang="ru-RU" sz="1400" kern="15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261" y="2905588"/>
            <a:ext cx="7364606" cy="377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459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664" y="2810529"/>
            <a:ext cx="2336222" cy="311496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348" y="3244273"/>
            <a:ext cx="2255716" cy="30787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4755" y="3244273"/>
            <a:ext cx="2152075" cy="307874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67690" y="618989"/>
            <a:ext cx="10162309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b="1" kern="1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Отделение социального обслуживания в полустационарной </a:t>
            </a:r>
            <a:r>
              <a:rPr lang="ru-RU" b="1" kern="150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форме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1600" kern="150" dirty="0">
                <a:latin typeface="Times New Roman" panose="02020603050405020304" pitchFamily="18" charset="0"/>
                <a:ea typeface="SimSun" panose="02010600030101010101" pitchFamily="2" charset="-122"/>
                <a:cs typeface="Calibri" panose="020F0502020204030204" pitchFamily="34" charset="0"/>
              </a:rPr>
              <a:t>При поддержке государственных и муниципальных органов, организаций и учреждений здравоохранения, образования, ГИБДД организованы мероприятия с целью повышения уровня финансовой и юридической грамотности, безопасности на дорогах, оздоровления и досуга получателей услуг. На добровольной основе волонтеры проводят регулярные оздоровительные мероприятия. </a:t>
            </a:r>
            <a:endParaRPr lang="ru-RU" sz="1600" kern="15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691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5018" y="394855"/>
            <a:ext cx="10839593" cy="1510145"/>
          </a:xfrm>
        </p:spPr>
        <p:txBody>
          <a:bodyPr>
            <a:normAutofit/>
          </a:bodyPr>
          <a:lstStyle/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 социального обслуживания на дому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14500" y="1149927"/>
            <a:ext cx="3981033" cy="3127519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78760" y="1183457"/>
            <a:ext cx="3813172" cy="306045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31273" y="-394855"/>
            <a:ext cx="10673338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endParaRPr lang="ru-RU" kern="150" dirty="0" smtClean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kern="15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kern="150" dirty="0" smtClean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kern="15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kern="150" dirty="0" smtClean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kern="15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kern="150" dirty="0" smtClean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kern="15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kern="150" dirty="0" smtClean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kern="15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kern="150" dirty="0" smtClean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kern="15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kern="150" dirty="0" smtClean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kern="15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sz="1400" kern="150" dirty="0" smtClean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sz="1400" kern="15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sz="1400" kern="150" dirty="0" smtClean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sz="1400" kern="15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sz="1400" kern="150" dirty="0" smtClean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1400" kern="15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Деятельность </a:t>
            </a:r>
            <a:r>
              <a:rPr lang="ru-RU" sz="1400" kern="15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отделения </a:t>
            </a:r>
            <a:r>
              <a:rPr lang="ru-RU" sz="1400" kern="1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социального обслуживания на дому</a:t>
            </a:r>
            <a:r>
              <a:rPr lang="ru-RU" sz="1400" kern="15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организуется по следующим направлениям: </a:t>
            </a:r>
            <a:endParaRPr lang="ru-RU" sz="1400" kern="150" dirty="0">
              <a:latin typeface="Times New Roman" panose="02020603050405020304" pitchFamily="18" charset="0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1400" kern="15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- выявление и учёт граждан, нуждающихся в социальном обслуживании;</a:t>
            </a:r>
            <a:endParaRPr lang="ru-RU" sz="1400" kern="150" dirty="0">
              <a:latin typeface="Times New Roman" panose="02020603050405020304" pitchFamily="18" charset="0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1400" kern="15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-оказание гражданам социально-бытовых, социально-медицинских, социально-психологических, правовых услуг;</a:t>
            </a:r>
            <a:endParaRPr lang="ru-RU" sz="1400" kern="150" dirty="0">
              <a:latin typeface="Times New Roman" panose="02020603050405020304" pitchFamily="18" charset="0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1400" kern="15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- создание условий для продолжения проживания гражданам пожилого возраста на дому и реализации им установленных льгот, прав и преимуществ.</a:t>
            </a:r>
            <a:endParaRPr lang="ru-RU" sz="1400" kern="150" dirty="0">
              <a:latin typeface="Times New Roman" panose="02020603050405020304" pitchFamily="18" charset="0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1400" kern="15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Получатели социальных услуг отделения </a:t>
            </a:r>
            <a:r>
              <a:rPr lang="ru-RU" sz="1400" kern="15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социального обслуживания на дому</a:t>
            </a:r>
            <a:r>
              <a:rPr lang="ru-RU" sz="1400" kern="15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на 70%  являются инвалидами 1 и 2 групп.</a:t>
            </a:r>
            <a:endParaRPr lang="ru-RU" sz="1400" kern="150" dirty="0">
              <a:latin typeface="Times New Roman" panose="02020603050405020304" pitchFamily="18" charset="0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1400" kern="15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Наиболее востребованы услуги по покупке и доставке продуктов питания, медикаментов, промышленных товаров, помощи в приготовлении пищи и уборке квартиры, оплата  коммунальных услуг, запись и сопровождение в учреждения здравоохранения. </a:t>
            </a:r>
            <a:endParaRPr lang="ru-RU" sz="1400" kern="15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517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5247" y="3694955"/>
            <a:ext cx="9590843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705" marR="179705" indent="54038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ru-RU" sz="1400" kern="15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179705" marR="179705" indent="54038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ru-RU" sz="1400" kern="150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179705" marR="179705" indent="54038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kern="1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Для </a:t>
            </a:r>
            <a:r>
              <a:rPr lang="ru-RU" sz="1400" kern="1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эффективной работы отделения социального обслуживания граждан пожилого возраста и инвалидов в полустационарной форме и предоставления транспортных услуг отдельным категориям граждан, из числа инвалидов,  по а</a:t>
            </a:r>
            <a:r>
              <a:rPr lang="ru-RU" sz="1400" kern="1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дресу  предоставления социальных услуг выполнены все условия и требования программы «Доступная среда». </a:t>
            </a:r>
            <a:endParaRPr lang="ru-RU" sz="1400" kern="150" dirty="0" smtClean="0">
              <a:effectLst/>
              <a:latin typeface="Times New Roman" panose="02020603050405020304" pitchFamily="18" charset="0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marL="179705" marR="17970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kern="150" dirty="0" smtClean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Calibri" panose="020F0502020204030204" pitchFamily="34" charset="0"/>
              </a:rPr>
              <a:t> </a:t>
            </a:r>
            <a:endParaRPr lang="ru-RU" sz="1600" kern="15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7784" y="572709"/>
            <a:ext cx="2918279" cy="35597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5247" y="1010199"/>
            <a:ext cx="2846649" cy="34807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950" y="206106"/>
            <a:ext cx="2876550" cy="334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835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37855" y="-922191"/>
            <a:ext cx="10079181" cy="5942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ru-RU" sz="1200" kern="150" dirty="0" smtClean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Calibri" panose="020F0502020204030204" pitchFamily="34" charset="0"/>
              </a:rPr>
              <a:t> </a:t>
            </a:r>
          </a:p>
          <a:p>
            <a:pPr indent="540385" algn="just">
              <a:spcBef>
                <a:spcPts val="500"/>
              </a:spcBef>
              <a:spcAft>
                <a:spcPts val="0"/>
              </a:spcAft>
            </a:pPr>
            <a:endParaRPr lang="ru-RU" sz="1400" kern="15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385" algn="just">
              <a:spcBef>
                <a:spcPts val="500"/>
              </a:spcBef>
              <a:spcAft>
                <a:spcPts val="0"/>
              </a:spcAft>
            </a:pPr>
            <a:endParaRPr lang="ru-RU" sz="1400" kern="15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385" algn="just">
              <a:spcBef>
                <a:spcPts val="500"/>
              </a:spcBef>
              <a:spcAft>
                <a:spcPts val="0"/>
              </a:spcAft>
            </a:pPr>
            <a:endParaRPr lang="ru-RU" sz="1400" kern="15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385" algn="just">
              <a:spcBef>
                <a:spcPts val="500"/>
              </a:spcBef>
              <a:spcAft>
                <a:spcPts val="0"/>
              </a:spcAft>
            </a:pPr>
            <a:endParaRPr lang="ru-RU" sz="1400" kern="15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385" algn="just">
              <a:spcBef>
                <a:spcPts val="500"/>
              </a:spcBef>
              <a:spcAft>
                <a:spcPts val="0"/>
              </a:spcAft>
            </a:pPr>
            <a:r>
              <a:rPr lang="ru-RU" sz="1400" kern="1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Деятельность </a:t>
            </a:r>
            <a:r>
              <a:rPr lang="ru-RU" sz="1400" kern="1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учреждения  направлена на обеспечение доступности социальных, медицинских, юридических, психологических, культурно-досуговых и иных услуг, содействия активному участию пожилых людей и инвалидов в жизни общества. </a:t>
            </a:r>
            <a:endParaRPr lang="ru-RU" sz="1400" kern="15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385" algn="just" fontAlgn="t">
              <a:spcBef>
                <a:spcPts val="500"/>
              </a:spcBef>
              <a:spcAft>
                <a:spcPts val="0"/>
              </a:spcAft>
            </a:pPr>
            <a:r>
              <a:rPr lang="ru-RU" sz="1400" kern="1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Ключевые  показатели оценки эффективности деятельности учреждения:</a:t>
            </a:r>
            <a:endParaRPr lang="ru-RU" sz="1400" kern="150" dirty="0" smtClean="0">
              <a:effectLst/>
              <a:latin typeface="Times New Roman" panose="02020603050405020304" pitchFamily="18" charset="0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indent="540385" algn="just" fontAlgn="t">
              <a:spcBef>
                <a:spcPts val="500"/>
              </a:spcBef>
              <a:spcAft>
                <a:spcPts val="0"/>
              </a:spcAft>
            </a:pPr>
            <a:r>
              <a:rPr lang="ru-RU" sz="1400" kern="1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  Выполнение  муниципального задания на оказание социальных услуг.</a:t>
            </a:r>
            <a:endParaRPr lang="ru-RU" sz="1400" kern="150" dirty="0" smtClean="0">
              <a:effectLst/>
              <a:latin typeface="Times New Roman" panose="02020603050405020304" pitchFamily="18" charset="0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indent="540385" algn="just" fontAlgn="t">
              <a:spcBef>
                <a:spcPts val="500"/>
              </a:spcBef>
              <a:spcAft>
                <a:spcPts val="0"/>
              </a:spcAft>
            </a:pPr>
            <a:r>
              <a:rPr lang="ru-RU" sz="1400" kern="1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   Отсутствие обоснованные жалоб на деятельность учреждения.</a:t>
            </a:r>
            <a:endParaRPr lang="ru-RU" sz="1400" kern="150" dirty="0" smtClean="0">
              <a:effectLst/>
              <a:latin typeface="Times New Roman" panose="02020603050405020304" pitchFamily="18" charset="0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indent="540385" algn="just" fontAlgn="t">
              <a:spcBef>
                <a:spcPts val="500"/>
              </a:spcBef>
              <a:spcAft>
                <a:spcPts val="0"/>
              </a:spcAft>
            </a:pPr>
            <a:r>
              <a:rPr lang="ru-RU" sz="1400" kern="1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  Информационная открытость учреждения.  (</a:t>
            </a:r>
            <a:r>
              <a:rPr lang="ru-RU" sz="1400" kern="1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Ведение сайта учреждения. Внесение информация на официальный сайт </a:t>
            </a:r>
            <a:r>
              <a:rPr lang="en-US" sz="1400" kern="1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bus</a:t>
            </a:r>
            <a:r>
              <a:rPr lang="ru-RU" sz="1400" kern="1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kern="15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gov</a:t>
            </a:r>
            <a:r>
              <a:rPr lang="ru-RU" sz="1400" kern="1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sz="1400" kern="150" dirty="0" smtClean="0">
              <a:effectLst/>
              <a:latin typeface="Times New Roman" panose="02020603050405020304" pitchFamily="18" charset="0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indent="540385" algn="just" fontAlgn="t">
              <a:spcBef>
                <a:spcPts val="500"/>
              </a:spcBef>
              <a:spcAft>
                <a:spcPts val="0"/>
              </a:spcAft>
            </a:pPr>
            <a:r>
              <a:rPr lang="ru-RU" sz="1400" kern="1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 Взаимодействие с различными муниципальными органами, общественными организациями, иными негосударственными структурами по решению вопросов оказания социальной помощи и поддержки нуждающимся гражданам.</a:t>
            </a:r>
            <a:endParaRPr lang="ru-RU" sz="1400" kern="150" dirty="0" smtClean="0">
              <a:effectLst/>
              <a:latin typeface="Times New Roman" panose="02020603050405020304" pitchFamily="18" charset="0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indent="540385" algn="just">
              <a:spcBef>
                <a:spcPts val="500"/>
              </a:spcBef>
              <a:spcAft>
                <a:spcPts val="0"/>
              </a:spcAft>
            </a:pPr>
            <a:r>
              <a:rPr lang="ru-RU" sz="1400" kern="1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1400" kern="15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Мероприятия по устранению недостатков, выявленных в ходе независимой оценки качества условий оказания услуг организацией исполнены в установленный срок и соответствуют предъявленным требованиям.</a:t>
            </a:r>
            <a:r>
              <a:rPr lang="ru-RU" sz="1400" kern="1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Lucida Sans Unicode" panose="020B0602030504020204" pitchFamily="34" charset="0"/>
              </a:rPr>
              <a:t> </a:t>
            </a:r>
            <a:endParaRPr lang="ru-RU" sz="1400" kern="15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385" algn="just">
              <a:spcBef>
                <a:spcPts val="500"/>
              </a:spcBef>
              <a:spcAft>
                <a:spcPts val="0"/>
              </a:spcAft>
            </a:pPr>
            <a:r>
              <a:rPr lang="ru-RU" sz="1400" kern="1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Lucida Sans Unicode" panose="020B0602030504020204" pitchFamily="34" charset="0"/>
              </a:rPr>
              <a:t>- Учреждение </a:t>
            </a:r>
            <a:r>
              <a:rPr lang="ru-RU" sz="1400" kern="1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выполняет работы, оказывает услуги, относящиеся к его основной деятельности, для граждан и юридических лиц за плату и на одинаковых при оказании однородных услуг условиях в порядке, установленном федеральными законами. </a:t>
            </a:r>
            <a:endParaRPr lang="ru-RU" sz="1400" kern="15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385" algn="just">
              <a:spcBef>
                <a:spcPts val="500"/>
              </a:spcBef>
              <a:spcAft>
                <a:spcPts val="0"/>
              </a:spcAft>
            </a:pPr>
            <a:r>
              <a:rPr lang="ru-RU" sz="1400" kern="1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Указанная цель и ключевые показатели соответствуют стратегии государства - обеспечить достойное существование пожилых людей  и инвалидов путем улучшения условий и качества жизни на основании Федерального закона № 442-ФЗ «Об основах социального обслуживания граждан  в Российской Федерации» от 28.12.2013 года.</a:t>
            </a:r>
            <a:r>
              <a:rPr lang="ru-RU" sz="1400" kern="15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endParaRPr lang="ru-RU" sz="1400" kern="15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674" y="5267524"/>
            <a:ext cx="1933333" cy="15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53876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58</TotalTime>
  <Words>469</Words>
  <Application>Microsoft Office PowerPoint</Application>
  <PresentationFormat>Широкоэкранный</PresentationFormat>
  <Paragraphs>63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SimSun</vt:lpstr>
      <vt:lpstr>Arial</vt:lpstr>
      <vt:lpstr>Calibri</vt:lpstr>
      <vt:lpstr>Century Gothic</vt:lpstr>
      <vt:lpstr>Lucida Sans Unicode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Отделение социального обслуживания на дому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9</cp:revision>
  <dcterms:created xsi:type="dcterms:W3CDTF">2023-10-12T14:37:24Z</dcterms:created>
  <dcterms:modified xsi:type="dcterms:W3CDTF">2023-10-13T06:15:54Z</dcterms:modified>
</cp:coreProperties>
</file>